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02" r:id="rId4"/>
    <p:sldId id="303" r:id="rId5"/>
    <p:sldId id="304" r:id="rId6"/>
    <p:sldId id="305" r:id="rId7"/>
    <p:sldId id="307" r:id="rId8"/>
    <p:sldId id="308" r:id="rId9"/>
    <p:sldId id="306" r:id="rId10"/>
    <p:sldId id="298" r:id="rId11"/>
    <p:sldId id="300" r:id="rId12"/>
    <p:sldId id="299" r:id="rId13"/>
    <p:sldId id="301" r:id="rId14"/>
    <p:sldId id="297" r:id="rId15"/>
    <p:sldId id="296" r:id="rId16"/>
    <p:sldId id="295" r:id="rId17"/>
    <p:sldId id="294" r:id="rId18"/>
    <p:sldId id="293" r:id="rId19"/>
    <p:sldId id="291" r:id="rId20"/>
    <p:sldId id="292" r:id="rId21"/>
    <p:sldId id="289" r:id="rId22"/>
    <p:sldId id="290" r:id="rId23"/>
    <p:sldId id="288" r:id="rId24"/>
    <p:sldId id="286" r:id="rId25"/>
    <p:sldId id="287" r:id="rId26"/>
    <p:sldId id="285" r:id="rId27"/>
    <p:sldId id="284" r:id="rId28"/>
    <p:sldId id="283" r:id="rId29"/>
    <p:sldId id="282" r:id="rId30"/>
    <p:sldId id="281" r:id="rId31"/>
    <p:sldId id="280" r:id="rId32"/>
    <p:sldId id="278" r:id="rId33"/>
    <p:sldId id="279" r:id="rId34"/>
    <p:sldId id="276" r:id="rId35"/>
    <p:sldId id="277" r:id="rId36"/>
    <p:sldId id="275" r:id="rId37"/>
    <p:sldId id="273" r:id="rId38"/>
    <p:sldId id="274" r:id="rId39"/>
    <p:sldId id="270" r:id="rId40"/>
    <p:sldId id="271" r:id="rId41"/>
    <p:sldId id="269" r:id="rId42"/>
    <p:sldId id="268" r:id="rId43"/>
    <p:sldId id="267" r:id="rId44"/>
    <p:sldId id="266" r:id="rId45"/>
    <p:sldId id="264" r:id="rId46"/>
    <p:sldId id="265" r:id="rId47"/>
    <p:sldId id="263" r:id="rId48"/>
    <p:sldId id="261" r:id="rId49"/>
    <p:sldId id="262" r:id="rId50"/>
    <p:sldId id="259" r:id="rId51"/>
    <p:sldId id="260" r:id="rId5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425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r>
              <a:rPr lang="tr-TR" sz="3200" b="1" kern="1200" dirty="0" smtClean="0">
                <a:solidFill>
                  <a:schemeClr val="tx1"/>
                </a:solidFill>
                <a:latin typeface="+mn-lt"/>
                <a:ea typeface="+mn-ea"/>
                <a:cs typeface="+mn-cs"/>
              </a:rPr>
              <a:t>Anonim Şirket </a:t>
            </a:r>
          </a:p>
          <a:p>
            <a:r>
              <a:rPr lang="tr-TR" sz="3200" b="1" kern="1200" dirty="0" smtClean="0">
                <a:solidFill>
                  <a:schemeClr val="tx1"/>
                </a:solidFill>
                <a:latin typeface="+mn-lt"/>
                <a:ea typeface="+mn-ea"/>
                <a:cs typeface="+mn-cs"/>
              </a:rPr>
              <a:t>Özellikleri ve Kuruluşu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Sermayenin Korunması İlkesi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Görüldüğü gibi şirket alacaklıları, şirketin ortaklarına başvuramazlar. Bu sebeple alacaklıların tek güvencesini şirket malvarlığı oluşturur. Alacaklıların belirtilen durumunu göz önüne alan kanun koyucu, malvarlığının değerinin esas sermaye rakamı altına düşmemesi, ortakların sermaye taahhütlerinin şirkete gerçek değeri ile getirilebilmesi ve esas sermayenin iade edilmemesini konu alan çeşitli önlemlere yer vermiştir.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Esas sermayeyi oluşturan payların tamamı, kurucular tarafından esas sözleşmede taahhüt olunur (TTK md. 341, f. 1); nakden taahhüt edilen payların itibarî değerlerinin en az yüzde yirmi beşi tescilden önce, gerisi de şirketin tescilini izleyen yirmi dört ay içinde ödenir (md. 344, f. 1).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Sermayenin Korunması İlkesi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Nominal değerden aşağı bir bedelle pay oluşturulamaz (TTK md. 347, f. 1).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Şirkete getirilmesi taahhüt edilen ayni sermayenin değeri kurucular tarafından belirlenemez. Ayni sermaye değerinin belirlenmesi için, mahkeme tarafından bilirkişi atanması gerekir (TTK md. 343, f. 1).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Şirketin ortaklara dağıtacağı kar payının belirlenmesinde, kanuni şartlara göre hazırlanan bilanço dikkate alınır (TTK md. 523, f. 1).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Sermayenin Korunması İlkesi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Ayrıca kar payı ödemelerinde usulsüzlük, yönetim kurulu üyelerinin sorumluluk sebeplerinden biri olabilecektir. (TTK md. 553, f. 1).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Kanuni yedek akçe ayrılmasına ilişkin zorunluluk da, şirket malvarlığı değerlerini teminat altına almayı amaçlayan bir düzenlemedir (TTK md. 519).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Şirket kanunda gösterilen istisnalar dışında kendi hisselerini edinemez ve bunları rehin olarak da alamaz (TTK md. 379, 382).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Sermayenin Korunması İlkesi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Sermayenin korunması ilkesi, aslında şirketin malvarlığını koruyan düzenlemelerden oluşmaktadır. </a:t>
            </a:r>
          </a:p>
          <a:p>
            <a:r>
              <a:rPr lang="tr-TR" sz="3200" kern="1200" dirty="0" smtClean="0">
                <a:solidFill>
                  <a:schemeClr val="tx1"/>
                </a:solidFill>
                <a:latin typeface="+mn-lt"/>
                <a:ea typeface="+mn-ea"/>
                <a:cs typeface="+mn-cs"/>
              </a:rPr>
              <a:t>Ancak bu düzenlemelerin genel özelliği, şirketin esas sermayesi karşılığını oluşturan malvarlığı üzerinde tasarruf imkânının sınırlandırılması ve bu miktarın alacaklılar için güvence olmasının sağlanmasıdır. Böylece şirketin sermayesi olarak nitelendirilen miktarın, şirketin elinde bulunacak asgari malvarlığı olarak kalması sağlanmaktadır. </a:t>
            </a:r>
          </a:p>
          <a:p>
            <a:r>
              <a:rPr lang="tr-TR" sz="3200" kern="1200" dirty="0" smtClean="0">
                <a:solidFill>
                  <a:schemeClr val="tx1"/>
                </a:solidFill>
                <a:latin typeface="+mn-lt"/>
                <a:ea typeface="+mn-ea"/>
                <a:cs typeface="+mn-cs"/>
              </a:rPr>
              <a:t>Bu sebeple ilke “sermayenin korunması” ilkesi olarak nitelendirilmektedir. </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Konu</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Anonim şirketler, kanunen yasaklanmamış her türlü ekonomik amaç ve konular için kurulabilir. Anonim şirketlerin kurulma sebebi yani maksadı iktisadidir. Anonim şirketin maksadına (yani gelir sağlayıp dağıtma amacına) ulaşmak için hangi faaliyetlerde bulunacağı “şirketin konusunu” oluşturmaktadır. Şirketin konusu aynı zamanda kural olarak bunun adına yapılabilecek işlemler bakımından sınır oluşturmaktadır (TTK md. 371, f. 2). </a:t>
            </a:r>
          </a:p>
          <a:p>
            <a:r>
              <a:rPr lang="tr-TR" sz="3200" kern="1200" smtClean="0">
                <a:solidFill>
                  <a:schemeClr val="tx1"/>
                </a:solidFill>
                <a:latin typeface="+mn-lt"/>
                <a:ea typeface="+mn-ea"/>
                <a:cs typeface="+mn-cs"/>
              </a:rPr>
              <a:t>Konu sadece esas sözleşmede değil, şirketin unvanında da yer almak zorundadır (TTK md. 43, f. 1). Esas sözleşmede ve unvanda yer alan konunun değiştirilmesi, esas sözleşme değişikliği niteliğindedir ve bu değişiklik kararı ağırlaştırılmış çoğunlukla alınabilir (TTK md. 421).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Tüzel Kişilik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Anonim ortaklık ticaret siciline yapılan tescil ile birlikte tüzel kişilik kazanır. Tüzel kişiliğe sahip olmak, yukarıda incelenen şirket konusu kapsamında hak sahibi olabilmeyi ve borç altına girebilmeyi sağlar. Bu amaçla yapılacak hukuki işlemler, şirket adına ve hesabına organlar tarafından gerçekleştirilir. </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Özel Kanunla Düzenlenmiş Anonim Şirketler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Bazı anonim şirketlerin kanunla kurulduğu görülmektedir. Bunlar az sayıdadır. Ereğli Demir Çelik Fabrikaları AŞ. Ka­nunu, T Merkez Bankası Kanunu, İller Bankası Anonim Şirketi Hakkında Kanun bu konuda örnek olarak verilebilir. TTK md. 330, özel kanunlara tabi anonim şirketlere özel hükümler dışında anonim şirketlere ilişkin TTK hükümlerinin uygulanacağını belirtmektedir. </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buNone/>
            </a:pPr>
            <a:r>
              <a:rPr lang="tr-TR" sz="3200" b="1" kern="1200" dirty="0" smtClean="0">
                <a:solidFill>
                  <a:schemeClr val="tx1"/>
                </a:solidFill>
                <a:latin typeface="+mn-lt"/>
                <a:ea typeface="+mn-ea"/>
                <a:cs typeface="+mn-cs"/>
              </a:rPr>
              <a:t> Faaliyet Alanlarına İlişkin Özel Düzenlemeler Bulunan Anonim Şirketler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Bazı alanlarda faaliyet gösteren şirketlerin anonim şirket olarak kurulması kanunen zorunlu kılınmıştır. Bu konuda 5411 sayılı Bankacılık Kanunu md. 7, f. 1 a (bankalar), 5684 sayılı Sigortacılık Kanunu md. 3, f. 1 (sigorta ve reasürans Şirketleri), 6362 sayılı SPK md. 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(yatırım kuruluşları, yatırım ortaklıkları, portföy yönetim şirketi), 6361 sayılı Finansal Kiralama Faktöring ve Finansman Şirketleri Kanunu md. 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(finansal kiralama şirketleri, faktöring şirketleri ve finansman şirketleri), 2699 Sayılı Umumi Mağazalar Kanunu md. 10 (umumi mağazalar), örnek olarak verilebilir. </a:t>
            </a:r>
          </a:p>
          <a:p>
            <a:r>
              <a:rPr lang="tr-TR" sz="3200" kern="1200" dirty="0" smtClean="0">
                <a:solidFill>
                  <a:schemeClr val="tx1"/>
                </a:solidFill>
                <a:latin typeface="+mn-lt"/>
                <a:ea typeface="+mn-ea"/>
                <a:cs typeface="+mn-cs"/>
              </a:rPr>
              <a:t>Bu şirketlere ilişkin özel hükümler TTK hükümlerine göre öncelikle uygulanır. </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KİT’ler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Bunlar 233 Sayılı Kanun Hükmünde Kararnameyle düzenlenmişlerdir. Devletin ekonomik hayatta aktif biçimde rol oynaması için tasarlanmış ve karma ekonomik sistemin bir aracıdırlar. KİT'nin ve bunların bağlı ortaklıkları ve iştiraklerinin anonim şirket tipinde olması gerekmektedir. </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Halka Açık Olup Olmama Açısından</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Anonim şirketler bir başka ayrıma göre kapalı şirket ve halka açık anonim şirketler olarak ikiye ayrılırlar. Kapalı şirketler, çoğunlukla aile şirketi görünümünde veya ortak sayısı az ve sermayesi düşük olan şirketlerdir. </a:t>
            </a:r>
          </a:p>
          <a:p>
            <a:r>
              <a:rPr lang="tr-TR" sz="3200" kern="1200" dirty="0" smtClean="0">
                <a:solidFill>
                  <a:schemeClr val="tx1"/>
                </a:solidFill>
                <a:latin typeface="+mn-lt"/>
                <a:ea typeface="+mn-ea"/>
                <a:cs typeface="+mn-cs"/>
              </a:rPr>
              <a:t>Halka açık anonim şirket ise hisse senetleri halka </a:t>
            </a:r>
            <a:r>
              <a:rPr lang="tr-TR" sz="3200" kern="1200" dirty="0" err="1" smtClean="0">
                <a:solidFill>
                  <a:schemeClr val="tx1"/>
                </a:solidFill>
                <a:latin typeface="+mn-lt"/>
                <a:ea typeface="+mn-ea"/>
                <a:cs typeface="+mn-cs"/>
              </a:rPr>
              <a:t>arzedilmiş</a:t>
            </a:r>
            <a:r>
              <a:rPr lang="tr-TR" sz="3200" kern="1200" dirty="0" smtClean="0">
                <a:solidFill>
                  <a:schemeClr val="tx1"/>
                </a:solidFill>
                <a:latin typeface="+mn-lt"/>
                <a:ea typeface="+mn-ea"/>
                <a:cs typeface="+mn-cs"/>
              </a:rPr>
              <a:t> veya </a:t>
            </a:r>
            <a:r>
              <a:rPr lang="tr-TR" sz="3200" kern="1200" dirty="0" err="1" smtClean="0">
                <a:solidFill>
                  <a:schemeClr val="tx1"/>
                </a:solidFill>
                <a:latin typeface="+mn-lt"/>
                <a:ea typeface="+mn-ea"/>
                <a:cs typeface="+mn-cs"/>
              </a:rPr>
              <a:t>arzedilmiş</a:t>
            </a:r>
            <a:r>
              <a:rPr lang="tr-TR" sz="3200" kern="1200" dirty="0" smtClean="0">
                <a:solidFill>
                  <a:schemeClr val="tx1"/>
                </a:solidFill>
                <a:latin typeface="+mn-lt"/>
                <a:ea typeface="+mn-ea"/>
                <a:cs typeface="+mn-cs"/>
              </a:rPr>
              <a:t> sayılan anonim şirketlerdir. İki tip arasındaki fark, halka açık anonim şirketlere öncelikle SPK hükümlerinin, boşluk bulunan hallerde yine TTK hükümlerinin uygulanmasıdır.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Tanım</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Anonim şirket, sermayesi belirli ve paylara bölünmüş olan, borçlarından dolayı yalnız malvarlığıyla sorumlu bulunan, pay sahiplerinin, sadece taahhüt etmiş oldukları sermaye payları ile ve şirkete karşı sorumlu oldukları şirkettir (TTK md. 329, 355).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Halka Açık Olup Olmama Açısından</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Bir şirketin halka açık olması iki şekilde gerçekleşebilir:</a:t>
            </a:r>
          </a:p>
          <a:p>
            <a:r>
              <a:rPr lang="tr-TR" sz="3200" kern="1200" dirty="0" smtClean="0">
                <a:solidFill>
                  <a:schemeClr val="tx1"/>
                </a:solidFill>
                <a:latin typeface="+mn-lt"/>
                <a:ea typeface="+mn-ea"/>
                <a:cs typeface="+mn-cs"/>
              </a:rPr>
              <a:t>Bir şirket, kuruluşu veya sermaye artırımları sırasında paylarını halka arz edebilir. Bunun dışında mevcut paylarını halka arz etmesi de mümkündür. Kuruluş sırasında halka arz halka açık kuruluşla mümkün olur (TTK md. 346). </a:t>
            </a:r>
          </a:p>
          <a:p>
            <a:r>
              <a:rPr lang="tr-TR" sz="3200" kern="1200" dirty="0" smtClean="0">
                <a:solidFill>
                  <a:schemeClr val="tx1"/>
                </a:solidFill>
                <a:latin typeface="+mn-lt"/>
                <a:ea typeface="+mn-ea"/>
                <a:cs typeface="+mn-cs"/>
              </a:rPr>
              <a:t>Paylarını halka arz etmemiş olsa bile, “pay sahibi sayısı 500’ü (eski düzenlemede bu sayı 250 idi) aşan şirketlerin” pay senetleri halka arz etmiş sayılır ve bu şirketler, halka açık anonim şirket hükümlerine tabi tutulurlar. </a:t>
            </a:r>
          </a:p>
          <a:p>
            <a:r>
              <a:rPr lang="tr-TR" sz="3200" kern="1200" dirty="0" smtClean="0">
                <a:solidFill>
                  <a:schemeClr val="tx1"/>
                </a:solidFill>
                <a:latin typeface="+mn-lt"/>
                <a:ea typeface="+mn-ea"/>
                <a:cs typeface="+mn-cs"/>
              </a:rPr>
              <a:t>Halka açık şirketler kendi aralarında, pay senetleri borsada işlem görenler ve görmeyenler şeklinde ikiye ayrılır. Pay senetleri borsada işlem gören şirketler ayrıca borsa mevzuatına ve denetimine de tabidirler. </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Sabit Sermayeli ve Kayıtlı Sermayeli Olmaları Açısından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Özellikle esas sermayenin belirli ve sabit olma özelliği nedeniyle, sermaye artırımlarında esas sözleşme değişikliği gerektiren sermaye sistemine, "Esas veya Sabit Sermaye Sistemi" denilmektedir. Bu sistemde sermaye genel kurul tarafından arttırılır.</a:t>
            </a:r>
          </a:p>
          <a:p>
            <a:r>
              <a:rPr lang="tr-TR" sz="3200" kern="1200" dirty="0" smtClean="0">
                <a:solidFill>
                  <a:schemeClr val="tx1"/>
                </a:solidFill>
                <a:latin typeface="+mn-lt"/>
                <a:ea typeface="+mn-ea"/>
                <a:cs typeface="+mn-cs"/>
              </a:rPr>
              <a:t>Sermaye konusunda ikinci sistem kayıtlı sermaye sistemidir. Yeni Türk Ticaret Kanunu’na göre kayıtlı sermaye sistemi halka açık veya açık olmayan tüm anonim şirketlerde uygulanabilir (TTK md. 332, f. 1).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Sabit Sermayeli ve Kayıtlı Sermayeli Olmaları Açısından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Kayıtlı sermaye sistemindeki şirketlerin esas sözleşmelerinde, çıkarılmış sermaye ve bir de tavan sermaye gösterilir. Çıkarılmış sermaye miktarının tavan sermayeye kadar arttırılması konusunda yönetim kurulu; tavan sermaye miktarının arttırılması için, genel kurul karar almalıdır. </a:t>
            </a:r>
          </a:p>
          <a:p>
            <a:r>
              <a:rPr lang="tr-TR" sz="3200" kern="1200" dirty="0" smtClean="0">
                <a:solidFill>
                  <a:schemeClr val="tx1"/>
                </a:solidFill>
                <a:latin typeface="+mn-lt"/>
                <a:ea typeface="+mn-ea"/>
                <a:cs typeface="+mn-cs"/>
              </a:rPr>
              <a:t>Kayıtlı sermaye sisteminde yer alan bir diğer kavram ise, başlangıç sermayesidir. Bunu başlangıç aşamasında çıkarılmış sermaye olarak tanımlamak mümkündür. </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Başka Şirketlerle Bağlantı Açısından</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Uygulamada önemli bir yer tutan bir holding anonim şirket (TTK md. 195-210), bu şirketin, bir veya birden çok şirketin paylarına sahip olması olarak tanımlanır. Burada hâkim durumdaki şirkete holding yahut çatı veya ana ortaklık; buna karşılık holding şirketin egemen olduğu şirketlere yavru şirket denilmektedir.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Özellikleri</a:t>
            </a:r>
            <a:endParaRPr lang="tr-TR" dirty="0"/>
          </a:p>
        </p:txBody>
      </p:sp>
      <p:sp>
        <p:nvSpPr>
          <p:cNvPr id="3" name="2 İçerik Yer Tutucusu"/>
          <p:cNvSpPr>
            <a:spLocks noGrp="1"/>
          </p:cNvSpPr>
          <p:nvPr>
            <p:ph idx="1"/>
          </p:nvPr>
        </p:nvSpPr>
        <p:spPr/>
        <p:txBody>
          <a:bodyPr>
            <a:normAutofit/>
          </a:bodyPr>
          <a:lstStyle/>
          <a:p>
            <a:r>
              <a:rPr lang="tr-TR" sz="3200" b="0" kern="1200" dirty="0" smtClean="0">
                <a:solidFill>
                  <a:schemeClr val="tx1"/>
                </a:solidFill>
                <a:latin typeface="+mn-lt"/>
                <a:ea typeface="+mn-ea"/>
                <a:cs typeface="+mn-cs"/>
              </a:rPr>
              <a:t>Çoğunluk İlkesine Göre Yönetim</a:t>
            </a:r>
          </a:p>
          <a:p>
            <a:r>
              <a:rPr lang="tr-TR" sz="3200" b="0" kern="1200" dirty="0" smtClean="0">
                <a:solidFill>
                  <a:schemeClr val="tx1"/>
                </a:solidFill>
                <a:latin typeface="+mn-lt"/>
                <a:ea typeface="+mn-ea"/>
                <a:cs typeface="+mn-cs"/>
              </a:rPr>
              <a:t>Devlet Kontrolü</a:t>
            </a:r>
          </a:p>
          <a:p>
            <a:r>
              <a:rPr lang="tr-TR" sz="3200" b="0" kern="1200" dirty="0" smtClean="0">
                <a:solidFill>
                  <a:schemeClr val="tx1"/>
                </a:solidFill>
                <a:latin typeface="+mn-lt"/>
                <a:ea typeface="+mn-ea"/>
                <a:cs typeface="+mn-cs"/>
              </a:rPr>
              <a:t>Kamuyu Aydınlatma</a:t>
            </a:r>
          </a:p>
          <a:p>
            <a:r>
              <a:rPr lang="tr-TR" sz="3200" b="0" kern="1200" dirty="0" smtClean="0">
                <a:solidFill>
                  <a:schemeClr val="tx1"/>
                </a:solidFill>
                <a:latin typeface="+mn-lt"/>
                <a:ea typeface="+mn-ea"/>
                <a:cs typeface="+mn-cs"/>
              </a:rPr>
              <a:t>Yabancı Malvarlığının Yönetimi</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Çoğunluk İlkesine Göre Yönetim</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Anonim ortaklık çoğunluk ilkesine göre idare edilir. Bu ilke gereği genel kurulda oy çoğunluğuna sahip olanlar tarafından alınan kararlar, olumsuz oy verenleri ve toplantıya katılmayanları da bağlayıcı sonuçlar doğurur (TTK md. 423). </a:t>
            </a:r>
          </a:p>
          <a:p>
            <a:r>
              <a:rPr lang="tr-TR" sz="3200" b="1" kern="1200" dirty="0" smtClean="0">
                <a:solidFill>
                  <a:schemeClr val="tx1"/>
                </a:solidFill>
                <a:latin typeface="+mn-lt"/>
                <a:ea typeface="+mn-ea"/>
                <a:cs typeface="+mn-cs"/>
              </a:rPr>
              <a:t> Ortaklık Haklarından Pay Oranında Yararlanma</a:t>
            </a:r>
          </a:p>
          <a:p>
            <a:r>
              <a:rPr lang="tr-TR" sz="3200" kern="1200" dirty="0" smtClean="0">
                <a:solidFill>
                  <a:schemeClr val="tx1"/>
                </a:solidFill>
                <a:latin typeface="+mn-lt"/>
                <a:ea typeface="+mn-ea"/>
                <a:cs typeface="+mn-cs"/>
              </a:rPr>
              <a:t>Ortaklar ortaklık sıfatından doğan haklardan, şirkete getirdikleri değerle, diğer bir ifadeyle paylarıyla orantılı olarak yararlanırlar. Belirtilen orantılı yararlanma ilkesi, mali haklar olduğu kadar oy hakkı gibi idari haklar bakımından da geçerlidir. </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Devlet Kontrolü</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Anonim şirketin ülke ekonomisi içindeki önemli yeri, bu şirketin devlet tarafından denetim altında tutulmasını zorunlu kılmaktadır. Dış denetim türü olarak devlet denetimi, organlara temsilci atama (TTK md. 334), kuruluş izni alma (bazı şirketler için zorunlu), genel kurullarda hükümet komiseri bulunma zorunluluğu (TTK md. 422, f. 1), Bakanlık tarafından fesih davası açılabilmesi (TTK md. 530, f. 1) ve halka açık şirketlerde SPKur denetimi şeklinde ortaya çıkabilmektedir. </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Kamuyu Aydınlatma</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Bu ilke özellikle halka açık anonim şirketlerde uygulama alanı bulan bir ilkedir. Menkul kıymetlerin halka arzı sebebiyle ortaya çıkan şirket-küçük yatırımcı ilişkisinde, küçük yatırımcının bilgilendirilmesi getirilen yasal düzenlemelerle sağlanmaktadır. </a:t>
            </a:r>
          </a:p>
          <a:p>
            <a:r>
              <a:rPr lang="tr-TR" sz="3200" kern="1200" smtClean="0">
                <a:solidFill>
                  <a:schemeClr val="tx1"/>
                </a:solidFill>
                <a:latin typeface="+mn-lt"/>
                <a:ea typeface="+mn-ea"/>
                <a:cs typeface="+mn-cs"/>
              </a:rPr>
              <a:t>Hazırlanan belge ve raporların şirket dışında yer alan “bağımsız denetleme kuruluşları” tarafından denetlenmesi aynı amaca hizmet etmektedir (TTK md. 397-406). </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Yabancı Malvarlığının Yönetimi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Özellikle halka açık şirketlerde geçerli olan bu ilke, ortaklar tarafından yönetim değil, profesyoneller tarafından uzmanlık ilkeleri ışığında yönetimdir. </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Eşit İşlem İlkesi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TTK md. 357’de öngörülen bir ilkedir. Bu kural, şirkete ve şirket organlarına (genel kurul ve yönetim kurulu) bir yükümlülük getirmekte ve şirketin irade serbestisini sınırlamaktadır. Böylelikle şirket organlarının pay sahipleri arasında keyfi ve haksız olarak eşitsizlik yaratması yasaklanmakta ve pay sahipliği korunmaktadır. Bu ilkeden sapma, ancak şirketin amacını doğrulaması ve bütün pay sahiplerinin menfaatini gerektiriyorsa ve icap ettiği ölçüde mümkündür. </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Özellikleri</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Asgari bir sermayeyle kurulması mümkün, ortaklarının sorum­luluğu sınırlı ve payların devri şahıs şirketlerine oranla kolay olduğu için çok sayıda kişinin bir araya gelmesine ve dolayısıyla çok büyük sermayelerin toplanmasına elverişlidir. Anonim şirketler küçük tasarrufların bir araya gelmesini sağlayarak, büyük sermayeler oluş­turur; bu sermayeleri ekonominin hizmetine sunarak büyük yatırım­lar yapılmasına ve önemli projelerin hayata geçirilmesine sağlarlar. </a:t>
            </a:r>
          </a:p>
          <a:p>
            <a:r>
              <a:rPr lang="tr-TR" sz="3200" kern="1200" dirty="0" smtClean="0">
                <a:solidFill>
                  <a:schemeClr val="tx1"/>
                </a:solidFill>
                <a:latin typeface="+mn-lt"/>
                <a:ea typeface="+mn-ea"/>
                <a:cs typeface="+mn-cs"/>
              </a:rPr>
              <a:t>Küçük tasarruf sahipleri, bu şirketlere ortak olmak suretiy­le, hem dolaylı olarak büyük iş ve yatırımların ortağı konumuna gi­rerler; hem şirket kârından pay alma olanağı kazanırlar. Özellikle menkul kıymet borsalarının geliştiği ülkelerde, anonim şirketlere yapılan yatırımlar, kolayca paraya dönüşme özelliğine de sahiptir. </a:t>
            </a:r>
          </a:p>
          <a:p>
            <a:r>
              <a:rPr lang="tr-TR" sz="3200" kern="1200" dirty="0" smtClean="0">
                <a:solidFill>
                  <a:schemeClr val="tx1"/>
                </a:solidFill>
                <a:latin typeface="+mn-lt"/>
                <a:ea typeface="+mn-ea"/>
                <a:cs typeface="+mn-cs"/>
              </a:rPr>
              <a:t>Ortaklar tarafından getirilen sermayenin denetimsiz bir şekilde şirketi yönetenlerin eline bırakılması, büyük sermaye gücünün kötüye kullanılmasına sebep olabilmektedir. Çoğunluk ilkesinden yararlanan ortakların, anonim şirket yapısından kendi çıkarlarına yararlanmaları mümkündür. Bu sebeple anonim şirketlere ilişkin düzenlemeler çoğunlukla emredicidir.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Kuruluş</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Yeni Türk Ticaret Kanunu’nda kuruluşa ilişkin esaslarda önemli değişiklikler yapılmıştır. Kanun gerekçesinde sermayenin korunması ilkesinin bir görünüşü şeklinde “güvenli kuruluş” esaslarının getirildiği ve sermayenin şirketin elinde bulunması, gerçek değeriyle ve fiilen şirkete getirilmiş olması ve geri iade edilmemesinin sağlanmaya çalışıldığı görülmektedir.</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Kuruluş Türleri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Eski TK sermayenin temin ediliş şekline göre ani ve tedrici kuruluş olmak üzere iki usul öngörmüştü. Ani kuruluş, ortakların sermayenin tamamını taahhüt etmesi ile olur. Tedrici kuruluşta, şirket sermayesinin bir bölümünün ortaklarca taahhüt edilmesi ve geri kalan kısmı için ise halka başvurulması söz konusudur. Yeni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yalnızca ani kuruluş usulü esas olarak kabul edilmiştir (md. 335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Ani kuruluş nakdi ve nitelikli kuruluş şeklinde olabilir. </a:t>
            </a:r>
          </a:p>
          <a:p>
            <a:r>
              <a:rPr lang="tr-TR" sz="3200" kern="1200" dirty="0" smtClean="0">
                <a:solidFill>
                  <a:schemeClr val="tx1"/>
                </a:solidFill>
                <a:latin typeface="+mn-lt"/>
                <a:ea typeface="+mn-ea"/>
                <a:cs typeface="+mn-cs"/>
              </a:rPr>
              <a:t>Şirketin kuruluşunda ortaklarca taahhüt edilen sermayenin tamamı nakitten, yani paradan ibaretse buna nakdi kuruluş denir. </a:t>
            </a:r>
          </a:p>
          <a:p>
            <a:r>
              <a:rPr lang="tr-TR" sz="3200" kern="1200" dirty="0" smtClean="0">
                <a:solidFill>
                  <a:schemeClr val="tx1"/>
                </a:solidFill>
                <a:latin typeface="+mn-lt"/>
                <a:ea typeface="+mn-ea"/>
                <a:cs typeface="+mn-cs"/>
              </a:rPr>
              <a:t>Şirket esas sözleşmesinde </a:t>
            </a:r>
          </a:p>
          <a:p>
            <a:pPr lvl="1"/>
            <a:r>
              <a:rPr lang="tr-TR" sz="2800" kern="1200" dirty="0" smtClean="0">
                <a:solidFill>
                  <a:schemeClr val="tx1"/>
                </a:solidFill>
                <a:latin typeface="+mn-lt"/>
                <a:ea typeface="+mn-ea"/>
                <a:cs typeface="+mn-cs"/>
              </a:rPr>
              <a:t>ayın sermaye getirilmesi (bunlara mahkeme tarafından atanan bilirkişi tarafından değer biçilir), </a:t>
            </a:r>
          </a:p>
          <a:p>
            <a:pPr lvl="1"/>
            <a:r>
              <a:rPr lang="tr-TR" sz="2800" kern="1200" dirty="0" smtClean="0">
                <a:solidFill>
                  <a:schemeClr val="tx1"/>
                </a:solidFill>
                <a:latin typeface="+mn-lt"/>
                <a:ea typeface="+mn-ea"/>
                <a:cs typeface="+mn-cs"/>
              </a:rPr>
              <a:t>şirket hesabına bazı malların satın alınması, </a:t>
            </a:r>
          </a:p>
          <a:p>
            <a:pPr lvl="1"/>
            <a:r>
              <a:rPr lang="tr-TR" sz="2800" kern="1200" dirty="0" smtClean="0">
                <a:solidFill>
                  <a:schemeClr val="tx1"/>
                </a:solidFill>
                <a:latin typeface="+mn-lt"/>
                <a:ea typeface="+mn-ea"/>
                <a:cs typeface="+mn-cs"/>
              </a:rPr>
              <a:t>kurucular veya yönetim kurulu üyelerine bazı yararlar, örneğin, ücret, tahsisat veya ödül verilmesi öngörülmüşse </a:t>
            </a:r>
          </a:p>
          <a:p>
            <a:r>
              <a:rPr lang="tr-TR" sz="3200" kern="1200" dirty="0" smtClean="0">
                <a:solidFill>
                  <a:schemeClr val="tx1"/>
                </a:solidFill>
                <a:latin typeface="+mn-lt"/>
                <a:ea typeface="+mn-ea"/>
                <a:cs typeface="+mn-cs"/>
              </a:rPr>
              <a:t>nitelikli kuruluştan söz edilir. </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Kurucuların Nitelikleri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TTK md. 337’ye göre, pay taahhüt edip esas sözleşmeyi imzalayan gerçek ve tüzel kişiler kurucudur. Bir anonim şirketin kurulabilmesi için pay sahibi olan bir veya daha fazla kurucunun varlığı gerekir (md. 338, f. 1). </a:t>
            </a:r>
          </a:p>
          <a:p>
            <a:r>
              <a:rPr lang="tr-TR" sz="3200" kern="1200" dirty="0" smtClean="0">
                <a:solidFill>
                  <a:schemeClr val="tx1"/>
                </a:solidFill>
                <a:latin typeface="+mn-lt"/>
                <a:ea typeface="+mn-ea"/>
                <a:cs typeface="+mn-cs"/>
              </a:rPr>
              <a:t>Böylece tek kişi ile anonim şirketin kurulmasına ve devamına izin verilmiştir. Ancak anonim şirket kuruluşta birden fazla kurucu pay sahibi ile kurulmuş ve daha sonra pay sahibi sayısı şirket hariç bire inerse bu durum iktisap tarihinden itibaren yedi gün içinde devralan tarafından yönetim kuruluna yazı ile bildirilir. Yönetim kurulu tarafından da yedi gün içinde ticaret siciline tescil ettirilir ve ilan olunur.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Kurucuların Nitelikleri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Ayrıca, hem şirketin tek pay sahipli olarak kurulması hem de payların tek kişide toplanması halinde tek pay sahibinin adı, yerleşim yeri ve vatandaşlığı da tescil ve ilan edilir. Aksi halde, doğacak zararlardan bildirimde bulunmayan pay sahibi ile tescil ve ilan ettirmeyen yönetim kurulu sorumludur (md. 338, f. 2). </a:t>
            </a:r>
          </a:p>
          <a:p>
            <a:r>
              <a:rPr lang="tr-TR" sz="3200" kern="1200" dirty="0" smtClean="0">
                <a:solidFill>
                  <a:schemeClr val="tx1"/>
                </a:solidFill>
                <a:latin typeface="+mn-lt"/>
                <a:ea typeface="+mn-ea"/>
                <a:cs typeface="+mn-cs"/>
              </a:rPr>
              <a:t>Anonim şirketin kurucusu gerçek kişi olabilir. Kurucu olan tüzel kişiler özel hukuk veya kamu hukuku tüzel kişisi olabilir. Ayrıca, gerçek ve tüzel kişilerin yabancı olması anonim şirkette kurucu olmasına mani değildir.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Kuruluş Belgeleri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Yeni düzenlemede kurucular tarafından hazırlanması gereken tüm belgeler, kuruluş belgeleri adı altında toplanmıştır.</a:t>
            </a:r>
          </a:p>
          <a:p>
            <a:r>
              <a:rPr lang="tr-TR" sz="3200" kern="1200" dirty="0" smtClean="0">
                <a:solidFill>
                  <a:schemeClr val="tx1"/>
                </a:solidFill>
                <a:latin typeface="+mn-lt"/>
                <a:ea typeface="+mn-ea"/>
                <a:cs typeface="+mn-cs"/>
              </a:rPr>
              <a:t>TTK md. 336’ya göre, </a:t>
            </a:r>
          </a:p>
          <a:p>
            <a:pPr lvl="1"/>
            <a:r>
              <a:rPr lang="tr-TR" sz="2800" kern="1200" dirty="0" smtClean="0">
                <a:solidFill>
                  <a:schemeClr val="tx1"/>
                </a:solidFill>
                <a:latin typeface="+mn-lt"/>
                <a:ea typeface="+mn-ea"/>
                <a:cs typeface="+mn-cs"/>
              </a:rPr>
              <a:t>esas sözleşme, </a:t>
            </a:r>
          </a:p>
          <a:p>
            <a:pPr lvl="1"/>
            <a:r>
              <a:rPr lang="tr-TR" sz="2800" kern="1200" dirty="0" smtClean="0">
                <a:solidFill>
                  <a:schemeClr val="tx1"/>
                </a:solidFill>
                <a:latin typeface="+mn-lt"/>
                <a:ea typeface="+mn-ea"/>
                <a:cs typeface="+mn-cs"/>
              </a:rPr>
              <a:t>kurucular beyanı, </a:t>
            </a:r>
          </a:p>
          <a:p>
            <a:pPr lvl="1"/>
            <a:r>
              <a:rPr lang="tr-TR" sz="2800" kern="1200" dirty="0" smtClean="0">
                <a:solidFill>
                  <a:schemeClr val="tx1"/>
                </a:solidFill>
                <a:latin typeface="+mn-lt"/>
                <a:ea typeface="+mn-ea"/>
                <a:cs typeface="+mn-cs"/>
              </a:rPr>
              <a:t>değerleme raporları, </a:t>
            </a:r>
          </a:p>
          <a:p>
            <a:pPr lvl="1"/>
            <a:r>
              <a:rPr lang="tr-TR" sz="2800" kern="1200" dirty="0" smtClean="0">
                <a:solidFill>
                  <a:schemeClr val="tx1"/>
                </a:solidFill>
                <a:latin typeface="+mn-lt"/>
                <a:ea typeface="+mn-ea"/>
                <a:cs typeface="+mn-cs"/>
              </a:rPr>
              <a:t>ayın ve işletme devralınmasına ilişkin olanlar da dâhil olmak üzere, kurulmakta olan şirketle, kurucular ve diğer kişilerle yapılan ve kuruluşla ilgili olan sözleşmeler ile </a:t>
            </a:r>
          </a:p>
          <a:p>
            <a:r>
              <a:rPr lang="tr-TR" sz="3200" kern="1200" dirty="0" smtClean="0">
                <a:solidFill>
                  <a:schemeClr val="tx1"/>
                </a:solidFill>
                <a:latin typeface="+mn-lt"/>
                <a:ea typeface="+mn-ea"/>
                <a:cs typeface="+mn-cs"/>
              </a:rPr>
              <a:t>kuruluş belgeleridir. Bunlar, sicil dosyasına konulur ve birer nüshaları şirket tarafından beş yıl süreyle saklanır. </a:t>
            </a:r>
          </a:p>
          <a:p>
            <a:r>
              <a:rPr lang="tr-TR" sz="3200" kern="1200" dirty="0" smtClean="0">
                <a:solidFill>
                  <a:schemeClr val="tx1"/>
                </a:solidFill>
                <a:latin typeface="+mn-lt"/>
                <a:ea typeface="+mn-ea"/>
                <a:cs typeface="+mn-cs"/>
              </a:rPr>
              <a:t>Kuruluş belgeleri sınırlı sayıda sayılmıştır. Bu belgelerin Kanunda açıkça belirtilmesinin amacı, aleniyet sağlamak, pay sahipleri arasında gizli sözleşme yapılmasını olabildiğince önlemek ve kuruluşla ilgili kişilerin sorumluluk esaslarını sağlam temellere oturtmaktır.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Esas Sözleşme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Esas sözleşmenin yazılı olması (md. 339, f. 1) gerekir. Esas sözleşme tek kişilik anonim şirketlerde “esas taahhütname” adını alır. </a:t>
            </a:r>
          </a:p>
          <a:p>
            <a:r>
              <a:rPr lang="tr-TR" sz="3200" kern="1200" smtClean="0">
                <a:solidFill>
                  <a:schemeClr val="tx1"/>
                </a:solidFill>
                <a:latin typeface="+mn-lt"/>
                <a:ea typeface="+mn-ea"/>
                <a:cs typeface="+mn-cs"/>
              </a:rPr>
              <a:t>Esas sözleşmede bulunması gereken zorunlu kayıtlar TTK md. 339, f. 2 ve 3’de düzenlenmiştir:</a:t>
            </a:r>
          </a:p>
          <a:p>
            <a:pPr lvl="0"/>
            <a:r>
              <a:rPr lang="tr-TR" sz="3200" kern="1200" smtClean="0">
                <a:solidFill>
                  <a:schemeClr val="tx1"/>
                </a:solidFill>
                <a:latin typeface="+mn-lt"/>
                <a:ea typeface="+mn-ea"/>
                <a:cs typeface="+mn-cs"/>
              </a:rPr>
              <a:t>Şirketin ticaret unvanı ve merkezinin bulunacağı yer. </a:t>
            </a:r>
          </a:p>
          <a:p>
            <a:pPr lvl="0"/>
            <a:r>
              <a:rPr lang="tr-TR" sz="3200" kern="1200" smtClean="0">
                <a:solidFill>
                  <a:schemeClr val="tx1"/>
                </a:solidFill>
                <a:latin typeface="+mn-lt"/>
                <a:ea typeface="+mn-ea"/>
                <a:cs typeface="+mn-cs"/>
              </a:rPr>
              <a:t>Esaslı noktaları belirtilmiş ve tanımlanmış bir şekilde şirketin işletme konusu. </a:t>
            </a:r>
          </a:p>
          <a:p>
            <a:pPr lvl="0"/>
            <a:r>
              <a:rPr lang="tr-TR" sz="3200" kern="1200" smtClean="0">
                <a:solidFill>
                  <a:schemeClr val="tx1"/>
                </a:solidFill>
                <a:latin typeface="+mn-lt"/>
                <a:ea typeface="+mn-ea"/>
                <a:cs typeface="+mn-cs"/>
              </a:rPr>
              <a:t>Şirketin sermayesi ile her payın itibarî değeri, bunların ödenmesinin şekil ve şartları. </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Esas Sözleşme </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3200" kern="1200" dirty="0" smtClean="0">
                <a:solidFill>
                  <a:schemeClr val="tx1"/>
                </a:solidFill>
                <a:latin typeface="+mn-lt"/>
                <a:ea typeface="+mn-ea"/>
                <a:cs typeface="+mn-cs"/>
              </a:rPr>
              <a:t>Pay senetlerinin nama veya hamiline yazılı olacakları; belirli paylara tanınan imtiyazlar; devir sınırlamaları. </a:t>
            </a:r>
          </a:p>
          <a:p>
            <a:pPr lvl="0"/>
            <a:r>
              <a:rPr lang="tr-TR" sz="3200" kern="1200" dirty="0" smtClean="0">
                <a:solidFill>
                  <a:schemeClr val="tx1"/>
                </a:solidFill>
                <a:latin typeface="+mn-lt"/>
                <a:ea typeface="+mn-ea"/>
                <a:cs typeface="+mn-cs"/>
              </a:rPr>
              <a:t>Paradan başka sermaye olarak konan haklar ve ayınlar; bunların değerleri; bunlara karşılık verilecek payların miktarı, bir işletme ve ayın devir alınması söz konusu olduğu takdirde, bunların bedeli ve şirketin kurulması için kurucular tarafından şirket hesabına satın alınan malların ve hakların bedelleriyle, şirketin kurulmasında hizmetleri görülenlere verilmesi gereken ücret, ödenek veya ödülün tutarı. </a:t>
            </a:r>
          </a:p>
          <a:p>
            <a:pPr lvl="0"/>
            <a:r>
              <a:rPr lang="tr-TR" sz="3200" kern="1200" dirty="0" smtClean="0">
                <a:solidFill>
                  <a:schemeClr val="tx1"/>
                </a:solidFill>
                <a:latin typeface="+mn-lt"/>
                <a:ea typeface="+mn-ea"/>
                <a:cs typeface="+mn-cs"/>
              </a:rPr>
              <a:t>Kurucularla yönetim kurulu üyelerine ve diğer kimselere şirket kârından sağlanacak menfaatler.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Esas Sözleşme </a:t>
            </a:r>
            <a:endParaRPr lang="tr-TR" dirty="0"/>
          </a:p>
        </p:txBody>
      </p:sp>
      <p:sp>
        <p:nvSpPr>
          <p:cNvPr id="3" name="2 İçerik Yer Tutucusu"/>
          <p:cNvSpPr>
            <a:spLocks noGrp="1"/>
          </p:cNvSpPr>
          <p:nvPr>
            <p:ph idx="1"/>
          </p:nvPr>
        </p:nvSpPr>
        <p:spPr/>
        <p:txBody>
          <a:bodyPr>
            <a:normAutofit fontScale="92500" lnSpcReduction="20000"/>
          </a:bodyPr>
          <a:lstStyle/>
          <a:p>
            <a:pPr lvl="0"/>
            <a:r>
              <a:rPr lang="tr-TR" sz="3200" kern="1200" dirty="0" smtClean="0">
                <a:solidFill>
                  <a:schemeClr val="tx1"/>
                </a:solidFill>
                <a:latin typeface="+mn-lt"/>
                <a:ea typeface="+mn-ea"/>
                <a:cs typeface="+mn-cs"/>
              </a:rPr>
              <a:t>Yönetim kurulu üyelerinin sayıları, bunlardan şirket adına imza koymaya yetkili olanlar. </a:t>
            </a:r>
          </a:p>
          <a:p>
            <a:pPr lvl="0"/>
            <a:r>
              <a:rPr lang="tr-TR" sz="3200" kern="1200" dirty="0" smtClean="0">
                <a:solidFill>
                  <a:schemeClr val="tx1"/>
                </a:solidFill>
                <a:latin typeface="+mn-lt"/>
                <a:ea typeface="+mn-ea"/>
                <a:cs typeface="+mn-cs"/>
              </a:rPr>
              <a:t>Genel kurulların toplantıya nasıl çağrılacakları; oy hakları. </a:t>
            </a:r>
          </a:p>
          <a:p>
            <a:pPr lvl="0"/>
            <a:r>
              <a:rPr lang="tr-TR" sz="3200" kern="1200" dirty="0" smtClean="0">
                <a:solidFill>
                  <a:schemeClr val="tx1"/>
                </a:solidFill>
                <a:latin typeface="+mn-lt"/>
                <a:ea typeface="+mn-ea"/>
                <a:cs typeface="+mn-cs"/>
              </a:rPr>
              <a:t>Şirket bir süre ile sınırlandırılmışsa, bu süre. </a:t>
            </a:r>
          </a:p>
          <a:p>
            <a:pPr lvl="0"/>
            <a:r>
              <a:rPr lang="tr-TR" sz="3200" kern="1200" dirty="0" smtClean="0">
                <a:solidFill>
                  <a:schemeClr val="tx1"/>
                </a:solidFill>
                <a:latin typeface="+mn-lt"/>
                <a:ea typeface="+mn-ea"/>
                <a:cs typeface="+mn-cs"/>
              </a:rPr>
              <a:t>Şirkete ait ilanların nasıl yapılacağı. </a:t>
            </a:r>
          </a:p>
          <a:p>
            <a:pPr lvl="0"/>
            <a:r>
              <a:rPr lang="tr-TR" sz="3200" kern="1200" smtClean="0">
                <a:solidFill>
                  <a:schemeClr val="tx1"/>
                </a:solidFill>
                <a:latin typeface="+mn-lt"/>
                <a:ea typeface="+mn-ea"/>
                <a:cs typeface="+mn-cs"/>
              </a:rPr>
              <a:t>Pay sahiplerinin taahhüt ettiği sermaye paylarının türleri ve miktarları. </a:t>
            </a:r>
          </a:p>
          <a:p>
            <a:pPr lvl="0"/>
            <a:r>
              <a:rPr lang="tr-TR" sz="3200" kern="1200" smtClean="0">
                <a:solidFill>
                  <a:schemeClr val="tx1"/>
                </a:solidFill>
                <a:latin typeface="+mn-lt"/>
                <a:ea typeface="+mn-ea"/>
                <a:cs typeface="+mn-cs"/>
              </a:rPr>
              <a:t>Şirketin hesap dönemi. </a:t>
            </a:r>
          </a:p>
          <a:p>
            <a:pPr lvl="0"/>
            <a:r>
              <a:rPr lang="tr-TR" sz="3200" kern="1200" smtClean="0">
                <a:solidFill>
                  <a:schemeClr val="tx1"/>
                </a:solidFill>
                <a:latin typeface="+mn-lt"/>
                <a:ea typeface="+mn-ea"/>
                <a:cs typeface="+mn-cs"/>
              </a:rPr>
              <a:t>İlk yönetim kurulu üyeleri</a:t>
            </a:r>
            <a:endParaRPr lang="tr-TR" sz="3200" kern="1200" dirty="0" smtClean="0">
              <a:solidFill>
                <a:schemeClr val="tx1"/>
              </a:solidFill>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Esas Sözleşme (Emredici</a:t>
            </a:r>
            <a:r>
              <a:rPr lang="tr-TR" sz="3200" b="1" kern="1200" baseline="0" dirty="0" smtClean="0">
                <a:solidFill>
                  <a:schemeClr val="tx1"/>
                </a:solidFill>
                <a:latin typeface="+mn-lt"/>
                <a:ea typeface="+mn-ea"/>
                <a:cs typeface="+mn-cs"/>
              </a:rPr>
              <a:t> Hüküm İlkesi)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Esas sözleşme,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anonim şirketlere ilişkin hükümlerinden ancak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buna açıkça izin verilmişse sapabilir. (md. 340, f. 1). </a:t>
            </a:r>
          </a:p>
          <a:p>
            <a:r>
              <a:rPr lang="tr-TR" sz="3200" kern="1200" dirty="0" smtClean="0">
                <a:solidFill>
                  <a:schemeClr val="tx1"/>
                </a:solidFill>
                <a:latin typeface="+mn-lt"/>
                <a:ea typeface="+mn-ea"/>
                <a:cs typeface="+mn-cs"/>
              </a:rPr>
              <a:t>Üzerlerinde sınırlı ayni bir hak, haciz ve tedbir bulunmayan, nakden değerlendirilebilen ve devrolunabilen, fikrî mülkiyet hakları ile sanal ortamlar da dâhil, malvarlığı unsurları ayni sermaye olarak konulabilir. Hizmet edimleri, kişisel emek, ticari itibar ve vadesi gelmemiş alacaklar sermaye olamaz. Ayınlar üzerinde sınırlı ayni hak, haciz veya tedbir bulunuyorsa, bunların da sermaye olarak konulamayacağı öngörülmüştür. Konulan ayni sermaye ile kuruluş sırasında devralınacak işletmelere ve </a:t>
            </a:r>
            <a:r>
              <a:rPr lang="tr-TR" sz="3200" kern="1200" dirty="0" err="1" smtClean="0">
                <a:solidFill>
                  <a:schemeClr val="tx1"/>
                </a:solidFill>
                <a:latin typeface="+mn-lt"/>
                <a:ea typeface="+mn-ea"/>
                <a:cs typeface="+mn-cs"/>
              </a:rPr>
              <a:t>ayınlara</a:t>
            </a:r>
            <a:r>
              <a:rPr lang="tr-TR" sz="3200" kern="1200" dirty="0" smtClean="0">
                <a:solidFill>
                  <a:schemeClr val="tx1"/>
                </a:solidFill>
                <a:latin typeface="+mn-lt"/>
                <a:ea typeface="+mn-ea"/>
                <a:cs typeface="+mn-cs"/>
              </a:rPr>
              <a:t>, şirket merkezinin bulunacağı yerdeki asliye ticaret mahkemesince atanan bilirkişilerce değer biçilir. </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Noter Onayı (Ön Şirketin Oluşması)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Şirket, kurucuların, imzalarının noterce onaylandığı esas sözleşmede, anonim şirket kurma iradelerini açıklamalarıyla kurulur (md. 335, f. 1). </a:t>
            </a:r>
          </a:p>
          <a:p>
            <a:r>
              <a:rPr lang="tr-TR" sz="3200" kern="1200" dirty="0" smtClean="0">
                <a:solidFill>
                  <a:schemeClr val="tx1"/>
                </a:solidFill>
                <a:latin typeface="+mn-lt"/>
                <a:ea typeface="+mn-ea"/>
                <a:cs typeface="+mn-cs"/>
              </a:rPr>
              <a:t>Ancak bu şirket henüz bir anonim şirket olmayıp </a:t>
            </a:r>
            <a:r>
              <a:rPr lang="tr-TR" sz="3200" i="1" kern="1200" dirty="0" smtClean="0">
                <a:solidFill>
                  <a:schemeClr val="tx1"/>
                </a:solidFill>
                <a:latin typeface="+mn-lt"/>
                <a:ea typeface="+mn-ea"/>
                <a:cs typeface="+mn-cs"/>
              </a:rPr>
              <a:t>ön anonim şirkettir. </a:t>
            </a:r>
            <a:r>
              <a:rPr lang="tr-TR" sz="3200" kern="1200" dirty="0" smtClean="0">
                <a:solidFill>
                  <a:schemeClr val="tx1"/>
                </a:solidFill>
                <a:latin typeface="+mn-lt"/>
                <a:ea typeface="+mn-ea"/>
                <a:cs typeface="+mn-cs"/>
              </a:rPr>
              <a:t>Bu şirket kuruluş işlemleri devam eden anonim şirketin işlemleri tamamlanarak tüzel kişilik kazanıncaya kadar var olacaktır. Ön anonim şirket kurucular arasında ortaya çıkan ve geçici nitelikte bir ilişkidir. Bu ilişki tüzel kişiliğin kazanılmasını sağlayan tescil işleminin gerçekleşmesine kadar sürer.</a:t>
            </a:r>
          </a:p>
          <a:p>
            <a:r>
              <a:rPr lang="tr-TR" sz="3200" kern="1200" dirty="0" smtClean="0">
                <a:solidFill>
                  <a:schemeClr val="tx1"/>
                </a:solidFill>
                <a:latin typeface="+mn-lt"/>
                <a:ea typeface="+mn-ea"/>
                <a:cs typeface="+mn-cs"/>
              </a:rPr>
              <a:t>Şirket ticaret siciline kurucu tescille birlikte tüzel kişilik kazanır. Ön şirket halinde kurucular arasında her bir şirketin (bu durumda anonim şirket) kendine has hükümlerinin uygulanmasıdır. Buna karşın henüz tüzel kişilik kazanılmadığından, üçüncü kişilere karşı, adi ortaklık hükümleri uygulanacaktır ve özellikle kurucuların müteselsil sorumluluğu ortaya çıkacaktır.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Anonim şirket tacir olması sebebiyle (TTK md. 16, f. 1) bir unvan kullanmak zorundadır (TTK md. 18, f. 1). Unvan içinde işletme konusu ile şirket ve türünü gösteren iba­renin yazılması zorunludur (TTK md. 43, f. 1 ve 2). Şirketin bu unvanını işletmesiyle ilgili olarak kullandığı her türlü kâğıt ve belgede, ticaret sicil numarası, merkezi ile birlikte kullanması gerekmektedir.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Ön Şirketin Özellikleri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Ön şirketin tüzel kişiliği yoktur. Ön şirketin kurulmak istenen şirketle benzerliği yoktur</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Ön ortaklığa iç ilişkide anonim (veya limited) ortaklık türlerine ilişkin kurallar, dış ilişkide adi ortaklık kuralları uygulanır. </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Ortaklık tescil edilince ön ortaklık da tasfiyesiz olarak sona erer. Diğer bir ifadeyle ortakların bu amaçla getirdikleri malvarlığı, ortaklığa sermaye olarak getirilir, borçlar ve haklar üç ay içinde ortaklık tarafından kabul edilerek tüzel kişilik kazanan ortaklığa geçer. </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Kurucular Beyanı</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Kurucular tarafından, kuruluşa ilişkin bir beyan imzalanır. Beyan, dürüst bir şekilde bilgi verme ilkesine göre, doğru ve eksiksiz olarak hazırlanır. İçeriği kanunda belirlenmiştir.</a:t>
            </a:r>
          </a:p>
          <a:p>
            <a:r>
              <a:rPr lang="tr-TR" sz="3200" kern="1200" smtClean="0">
                <a:solidFill>
                  <a:schemeClr val="tx1"/>
                </a:solidFill>
                <a:latin typeface="+mn-lt"/>
                <a:ea typeface="+mn-ea"/>
                <a:cs typeface="+mn-cs"/>
              </a:rPr>
              <a:t>Kurucular beyanının gerçeği yansıtmaması halinde, imza sahiplerinin hukuki sorumluluğuna gidilebileceği gibi (TTK md. 549), cezai sorumluluğun ortaya çıktığı da görülmektedir (TTK md. 562, f. 5, a bendi).</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 Bedelinin Kısmen veya Tamamen Ödenmesi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Nakden taahhüt edilen payların itibarî değerlerinin en az yüzde yirmi beşi (% 25) tescilden önce, gerisi de şirketin tescilini izleyen yirmi dört ay (2 yıl) içinde ödenir. Payların çıkarma primlerinin tamamı (agio bedelleri) tescilden önce ödenir (md. 344, f. 1). </a:t>
            </a:r>
          </a:p>
          <a:p>
            <a:r>
              <a:rPr lang="tr-TR" sz="3200" kern="1200" smtClean="0">
                <a:solidFill>
                  <a:schemeClr val="tx1"/>
                </a:solidFill>
                <a:latin typeface="+mn-lt"/>
                <a:ea typeface="+mn-ea"/>
                <a:cs typeface="+mn-cs"/>
              </a:rPr>
              <a:t>Nakdî ödemeler, bir bankada, kurulmakta olan şirket adına açılacak özel bir hesaba, sadece şirketin kullanabileceği şekilde yatırılır. Taahhüt edilen payların tutarlarının ödendiği, ticaret siciline yöneltilecek bir banka mektubu ile ispatlanır. </a:t>
            </a:r>
          </a:p>
          <a:p>
            <a:r>
              <a:rPr lang="tr-TR" sz="3200" kern="1200" smtClean="0">
                <a:solidFill>
                  <a:schemeClr val="tx1"/>
                </a:solidFill>
                <a:latin typeface="+mn-lt"/>
                <a:ea typeface="+mn-ea"/>
                <a:cs typeface="+mn-cs"/>
              </a:rPr>
              <a:t>Banka, bu tutarı, şirketin tüzel kişilik kazandığını bildiren bir sicil müdürlüğü yazısının sunulması üzerine, sadece şirkete öder. Şirket, noter onayı tarihinden itibaren, üç ay içinde tüzel kişilik kazanamadığı takdirde, bu hususu doğrulayan bir sicil müdürlüğü yazısının sunulması üzerine, bedeller banka tarafından sahiplerine geri verilir (md. 345). </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Gerekiyorsa Gümrük ve Ticaret Bakanlığından İzin Alınması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TTK md. 333’de belirtildiğine göre, Gümrük ve Ticaret Bakanlığının hazırlayacağı tebliğle, faaliyet alanları belirlenip ve ilan edilecek anonim şirketler Bakanlığın izni ile kurulacaktır. Ayrıca, bu şirketlerin esas sözleşme değişiklikleri de aynı Bakanlığın iznine tabidir ve incelemesi yalnızca kanunun emredici hükümlerine aykırılığın var olup olmadığı ile sınırlı kalacaktır. </a:t>
            </a:r>
          </a:p>
          <a:p>
            <a:r>
              <a:rPr lang="tr-TR" sz="3200" kern="1200" smtClean="0">
                <a:solidFill>
                  <a:schemeClr val="tx1"/>
                </a:solidFill>
                <a:latin typeface="+mn-lt"/>
                <a:ea typeface="+mn-ea"/>
                <a:cs typeface="+mn-cs"/>
              </a:rPr>
              <a:t>Bunun dışında, hukuki konumu, niteliği ve işletme konusu ne olursa olsun anonim şirketin kuruluşu ve esas sözleşme değişikliklerinin herhangi bir makamın iznine bağlanamayacağı öngörülmüştür. Bakanlık tarafından hangi anonim şirketlerin kuruluşta izne tabi olduğuna ilişkin bir Tebliğ yayımlanmış ve yürürlüğe girmiştir (R 15. 1 2012, S. 28468). </a:t>
            </a:r>
          </a:p>
          <a:p>
            <a:r>
              <a:rPr lang="tr-TR" sz="3200" kern="1200" smtClean="0">
                <a:solidFill>
                  <a:schemeClr val="tx1"/>
                </a:solidFill>
                <a:latin typeface="+mn-lt"/>
                <a:ea typeface="+mn-ea"/>
                <a:cs typeface="+mn-cs"/>
              </a:rPr>
              <a:t>Bakanlık iznine tabi tutulmamış bulunan anonim şirketler bakımından esas sözleşme hükümlerinin denetimi sadece ticaret sicil memuru tarafından gerçekleştirilecektir (TSY md. 34, f. 1, e bendi). </a:t>
            </a:r>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Siciline Tescil ve TTSG’ de İlan</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TTK md. 354, f. 1 hükmü uyarınca, şirket sözleşmesinin tamamı, Gümrük ve Ticaret Bakanlığının izniyle kurulacak olan anonim şirketlerde izin alınmasını, diğer şirketlerde md. 335, f. 1’e göre noter onayını izleyen otuz gün içinde şirketin merkezinin bulunduğu yer ticaret siciline tescil ve TTSG’de ilan olunur. </a:t>
            </a:r>
          </a:p>
          <a:p>
            <a:r>
              <a:rPr lang="tr-TR" sz="3200" kern="1200" smtClean="0">
                <a:solidFill>
                  <a:schemeClr val="tx1"/>
                </a:solidFill>
                <a:latin typeface="+mn-lt"/>
                <a:ea typeface="+mn-ea"/>
                <a:cs typeface="+mn-cs"/>
              </a:rPr>
              <a:t>Tescil talebini kurucular yöneltir. Sicil memuru tescil için aranılan kanuni koşulların var olup olmadığını incelemekle yükümlüdür. </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Kuruluşta Halka Arz Taahhüdü İle Halka Açılma</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Bu sistem temelde ani kuruluşla aynıdır. Ani kuruştan ayrıldığı nokta, ani kuruluşta payların tamamı ortaklarca taahhüt edilir. Diğerinde ise kurucular payları kuruluş işlemleri tamamlandıktan sonra halka arz etmek üzere taahhüt etmektedirler. Yani halka arz taahhüdüyle kuruluşta da kurucular sermayenin tamamını taahhüt etmekteler, ancak kuruluş işlemleri tamamlandıktan belli bir süre sonra halka arz gerçekleşmektedir. </a:t>
            </a:r>
          </a:p>
          <a:p>
            <a:r>
              <a:rPr lang="tr-TR" sz="3200" kern="1200" dirty="0" smtClean="0">
                <a:solidFill>
                  <a:schemeClr val="tx1"/>
                </a:solidFill>
                <a:latin typeface="+mn-lt"/>
                <a:ea typeface="+mn-ea"/>
                <a:cs typeface="+mn-cs"/>
              </a:rPr>
              <a:t>Halka </a:t>
            </a:r>
            <a:r>
              <a:rPr lang="tr-TR" sz="3200" kern="1200" dirty="0" err="1" smtClean="0">
                <a:solidFill>
                  <a:schemeClr val="tx1"/>
                </a:solidFill>
                <a:latin typeface="+mn-lt"/>
                <a:ea typeface="+mn-ea"/>
                <a:cs typeface="+mn-cs"/>
              </a:rPr>
              <a:t>arzedilmesi</a:t>
            </a:r>
            <a:r>
              <a:rPr lang="tr-TR" sz="3200" kern="1200" dirty="0" smtClean="0">
                <a:solidFill>
                  <a:schemeClr val="tx1"/>
                </a:solidFill>
                <a:latin typeface="+mn-lt"/>
                <a:ea typeface="+mn-ea"/>
                <a:cs typeface="+mn-cs"/>
              </a:rPr>
              <a:t> düşünülen nakit karşılığı paylar bir, birkaç veya tüm kurucular tarafından taahhüt edilir, ancak bu payların 344 üncü maddeye göre ödenmesi gereken peşin tutarı bankaya yatırılmaz. Çünkü bu payların bedelleri­nin tamamı, halka satış süresinin sonunda, halktan elde edilecek satış hasılatından ödenecektir. </a:t>
            </a:r>
          </a:p>
          <a:p>
            <a:r>
              <a:rPr lang="tr-TR" sz="3200" kern="1200" dirty="0" smtClean="0">
                <a:solidFill>
                  <a:schemeClr val="tx1"/>
                </a:solidFill>
                <a:latin typeface="+mn-lt"/>
                <a:ea typeface="+mn-ea"/>
                <a:cs typeface="+mn-cs"/>
              </a:rPr>
              <a:t>Halka arz Sermaye Piyasası Kanunu hüküm ve tebliğlerine göre yapılır ve satış süresi dahil arz ve satışa ilişkin bütün süreç Sermaye Piyasası Kurulunun gözetim ve denetimi altında gerçekleşir.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Kuruluş İşlemlerindeki Eksiklikler ve Sonuçları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Ticaret siciline tescilden önce anonim şirket adına işlem yapanlar ve taahhütlere girişenler, bu işlem ve taahhütlerden şahsen ve müteselsilen sorumludurlar. Ancak, işlem ve taahhütlerin, ileride kurulacak şirket adına yapıldığı açıkça bildirilmiş ve şirketin ticaret siciline tescilinden sonra üç aylık süre içinde bu taahhütler şirket tarafından kabul olunmuşsa, yalnız şirket sorumlu olur. Buna karşın şirketçe kabul olunmadığı takdirde bu işlemlerden kurucular sorumlu olurlar. Kurucuların şirketçe kabul edilmeyen kuruluş masraflarından dolayı pay sahiplerine rücu hakları yoktur (md. 355, f. 2). </a:t>
            </a:r>
          </a:p>
          <a:p>
            <a:r>
              <a:rPr lang="tr-TR" sz="3200" kern="1200" smtClean="0">
                <a:solidFill>
                  <a:schemeClr val="tx1"/>
                </a:solidFill>
                <a:latin typeface="+mn-lt"/>
                <a:ea typeface="+mn-ea"/>
                <a:cs typeface="+mn-cs"/>
              </a:rPr>
              <a:t>Şirket kuruluş aşamaları tamamlanarak tüzel kişilik kazanamamışsa da işlemi yapan kurucular bundan şahsen ve müteselsilen sorumlu olurlar (md. 355, f. 1). </a:t>
            </a:r>
            <a:endParaRPr lang="tr-T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Şirketin Kanuna Aykırı Kuruluşu Nedeniyle Feshi</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Kuruluştaki eksiklikler ya da kanun hükümlerine aykırılıklar alacaklıları, pay sahiplerini veya kamunun menfaatlerini önemli bir şekilde tehlikeye düşürmüş ise mahkemece şirketin feshine karar verilebilir (md. 353). Fesih davası şirketin ticaret siciline tescil ve ilanından itibaren üç aylık süre içinde açılmalıdır. Bu süre hak düşürücüdür. </a:t>
            </a:r>
          </a:p>
          <a:p>
            <a:r>
              <a:rPr lang="tr-TR" sz="3200" kern="1200" smtClean="0">
                <a:solidFill>
                  <a:schemeClr val="tx1"/>
                </a:solidFill>
                <a:latin typeface="+mn-lt"/>
                <a:ea typeface="+mn-ea"/>
                <a:cs typeface="+mn-cs"/>
              </a:rPr>
              <a:t>Fesih davasını açmaya,</a:t>
            </a:r>
          </a:p>
          <a:p>
            <a:pPr lvl="0"/>
            <a:r>
              <a:rPr lang="tr-TR" sz="3200" kern="1200" smtClean="0">
                <a:solidFill>
                  <a:schemeClr val="tx1"/>
                </a:solidFill>
                <a:latin typeface="+mn-lt"/>
                <a:ea typeface="+mn-ea"/>
                <a:cs typeface="+mn-cs"/>
              </a:rPr>
              <a:t>Yönetim kurulu;</a:t>
            </a:r>
          </a:p>
          <a:p>
            <a:pPr lvl="0"/>
            <a:r>
              <a:rPr lang="tr-TR" sz="3200" kern="1200" smtClean="0">
                <a:solidFill>
                  <a:schemeClr val="tx1"/>
                </a:solidFill>
                <a:latin typeface="+mn-lt"/>
                <a:ea typeface="+mn-ea"/>
                <a:cs typeface="+mn-cs"/>
              </a:rPr>
              <a:t>Pay sahipleri;</a:t>
            </a:r>
          </a:p>
          <a:p>
            <a:pPr lvl="0"/>
            <a:r>
              <a:rPr lang="tr-TR" sz="3200" kern="1200" smtClean="0">
                <a:solidFill>
                  <a:schemeClr val="tx1"/>
                </a:solidFill>
                <a:latin typeface="+mn-lt"/>
                <a:ea typeface="+mn-ea"/>
                <a:cs typeface="+mn-cs"/>
              </a:rPr>
              <a:t>İlgili alacaklılar;</a:t>
            </a:r>
          </a:p>
          <a:p>
            <a:pPr lvl="0"/>
            <a:r>
              <a:rPr lang="tr-TR" sz="3200" kern="1200" smtClean="0">
                <a:solidFill>
                  <a:schemeClr val="tx1"/>
                </a:solidFill>
                <a:latin typeface="+mn-lt"/>
                <a:ea typeface="+mn-ea"/>
                <a:cs typeface="+mn-cs"/>
              </a:rPr>
              <a:t>Gümrük ve Ticaret Bakanlığı</a:t>
            </a:r>
          </a:p>
          <a:p>
            <a:r>
              <a:rPr lang="tr-TR" sz="3200" kern="1200" smtClean="0">
                <a:solidFill>
                  <a:schemeClr val="tx1"/>
                </a:solidFill>
                <a:latin typeface="+mn-lt"/>
                <a:ea typeface="+mn-ea"/>
                <a:cs typeface="+mn-cs"/>
              </a:rPr>
              <a:t>yetkilidir. Dava şirket tüzel kişiliğine karşı açılır. Şirketi yönetim kurulu temsil eder. Ancak, yönetim kurulunun fesih davası açması haklinde şirketi mahkemece tayin edilecek bir kayyım temsil eder. Dava şirket merkezinin bulunduğu yerdeki ticaret mahkemesinde açılır. </a:t>
            </a:r>
          </a:p>
          <a:p>
            <a:r>
              <a:rPr lang="tr-TR" sz="3200" kern="1200" smtClean="0">
                <a:solidFill>
                  <a:schemeClr val="tx1"/>
                </a:solidFill>
                <a:latin typeface="+mn-lt"/>
                <a:ea typeface="+mn-ea"/>
                <a:cs typeface="+mn-cs"/>
              </a:rPr>
              <a:t>Fesih davasında mahkeme derhal şirketin feshine karar vermez. Şartlara göre, eksikliklerin giderilebilmesi, esas sözleşmeye veya kanuna aykırı hususların düzeltilebilmesi için mahkeme süre verebilir. </a:t>
            </a:r>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Kanuna Karşı Hile (Kuruluştan Sonra Devralma)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Para dışındaki sermaye ile şirket kurulması, yani ayni sermaye getirilmesi, ağır bazı formalitelere bağlanmıştır. Buna benzer biçimde eğer bir işletme tüm aktif ve pasifiyle birlikte kuruluşta devralınıyorsa, bu da benzer formalitelere bağlıdır (TTK md. 339, f. 2 bent e). </a:t>
            </a:r>
          </a:p>
          <a:p>
            <a:r>
              <a:rPr lang="tr-TR" sz="3200" kern="1200" dirty="0" smtClean="0">
                <a:solidFill>
                  <a:schemeClr val="tx1"/>
                </a:solidFill>
                <a:latin typeface="+mn-lt"/>
                <a:ea typeface="+mn-ea"/>
                <a:cs typeface="+mn-cs"/>
              </a:rPr>
              <a:t>Kurucuların ayni sermaye getirilmesine ve işletme devralınmasına ilişkin formalitelerden kaçınarak, şirketin kurulmasından sonra bir işletme veya bazı malları devralmaları veya kiralamaları, kuruluş aşamasında uygulanacak formalitelerden kaçma amacı taşıyabilir. Bu durumda kurucuların engellenmesi gerekir. Bu durumun ortaya çıkması, kanunda belirtilen bazı şartların oluşmasına bağlanmıştır. </a:t>
            </a:r>
          </a:p>
          <a:p>
            <a:r>
              <a:rPr lang="tr-TR" sz="3200" kern="1200" dirty="0" smtClean="0">
                <a:solidFill>
                  <a:schemeClr val="tx1"/>
                </a:solidFill>
                <a:latin typeface="+mn-lt"/>
                <a:ea typeface="+mn-ea"/>
                <a:cs typeface="+mn-cs"/>
              </a:rPr>
              <a:t>Devralma veya kiralama işlemi şirketin tescilinden itibaren iki yıl içinde gerçekleşmelidir.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Kanuna Karşı Hile (Kuruluştan Sonra Devralma)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Devralınan veya kiralanan işletme, mal veya hakkın değeri, şirket esas sermayesinin 1/10'unu geçmelidir. </a:t>
            </a:r>
          </a:p>
          <a:p>
            <a:r>
              <a:rPr lang="tr-TR" sz="3200" kern="1200" dirty="0" smtClean="0">
                <a:solidFill>
                  <a:schemeClr val="tx1"/>
                </a:solidFill>
                <a:latin typeface="+mn-lt"/>
                <a:ea typeface="+mn-ea"/>
                <a:cs typeface="+mn-cs"/>
              </a:rPr>
              <a:t>Devir alma veya kiralama, şirketin işletme konusuna girmemeli ve cebri icra yoluyla da gerçekleşmiş olmamalıdır. </a:t>
            </a:r>
          </a:p>
          <a:p>
            <a:r>
              <a:rPr lang="tr-TR" sz="3200" kern="1200" dirty="0" smtClean="0">
                <a:solidFill>
                  <a:schemeClr val="tx1"/>
                </a:solidFill>
                <a:latin typeface="+mn-lt"/>
                <a:ea typeface="+mn-ea"/>
                <a:cs typeface="+mn-cs"/>
              </a:rPr>
              <a:t>Düzenleme kapsamına giren devralmalar veya kiralamalar şirketin genel kurulunca onaylanmadıkça ve karar ticaret siciline tescil edilmedikçe geçerli olmaz. Genel kurulun karar alabilmesi için mahkeme tarafından atanan bilirkişinin değer tespiti yapması gerekir. Genel kurul dörtte üç çoğunlukla karar vermelidir.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Sermaye Unsuru</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Şirket esas sermayesi ana sözleşmede gösterilir. Sermaye ana sözleşmede yer alan ve ayrıca ticaret siciline tescil edilen bir rakamdır. Bu rakam şirketin ekonomik büyüklüğü konusunda fikir verir. </a:t>
            </a:r>
          </a:p>
          <a:p>
            <a:r>
              <a:rPr lang="tr-TR" sz="3200" kern="1200" dirty="0" smtClean="0">
                <a:solidFill>
                  <a:schemeClr val="tx1"/>
                </a:solidFill>
                <a:latin typeface="+mn-lt"/>
                <a:ea typeface="+mn-ea"/>
                <a:cs typeface="+mn-cs"/>
              </a:rPr>
              <a:t>Sermayenin arttırılması ve azaltılması özel kurallara bağlanmıştır. Sermaye değişimi bakımından anonim şirketler sabit sermayeli ve kayıtlı sermayeli şirketler olarak ikiye ayrılırlar (TTK md. 332, f. 1).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Anonim Şirketin Kuruluşundan Doğan Sorumluluk</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Anonim şirketin kuruluşundan doğan sorumluluk nedenleri: </a:t>
            </a:r>
          </a:p>
          <a:p>
            <a:pPr lvl="1"/>
            <a:r>
              <a:rPr lang="tr-TR" sz="2800" kern="1200" dirty="0" smtClean="0">
                <a:solidFill>
                  <a:schemeClr val="tx1"/>
                </a:solidFill>
                <a:latin typeface="+mn-lt"/>
                <a:ea typeface="+mn-ea"/>
                <a:cs typeface="+mn-cs"/>
              </a:rPr>
              <a:t>Belgelerin doğru olmaması (md. 549) </a:t>
            </a:r>
          </a:p>
          <a:p>
            <a:pPr lvl="1"/>
            <a:r>
              <a:rPr lang="tr-TR" sz="2800" kern="1200" dirty="0" smtClean="0">
                <a:solidFill>
                  <a:schemeClr val="tx1"/>
                </a:solidFill>
                <a:latin typeface="+mn-lt"/>
                <a:ea typeface="+mn-ea"/>
                <a:cs typeface="+mn-cs"/>
              </a:rPr>
              <a:t>Esas sermaye hakkında yanlış beyanlarda bulunulması, (md. 550) </a:t>
            </a:r>
          </a:p>
          <a:p>
            <a:pPr lvl="1"/>
            <a:r>
              <a:rPr lang="tr-TR" sz="2800" kern="1200" dirty="0" smtClean="0">
                <a:solidFill>
                  <a:schemeClr val="tx1"/>
                </a:solidFill>
                <a:latin typeface="+mn-lt"/>
                <a:ea typeface="+mn-ea"/>
                <a:cs typeface="+mn-cs"/>
              </a:rPr>
              <a:t>Nitelikli kuruluşta değer biçilmesinde hile yapılması (md. 551) </a:t>
            </a:r>
          </a:p>
          <a:p>
            <a:r>
              <a:rPr lang="tr-TR" sz="3200" kern="1200" dirty="0" smtClean="0">
                <a:solidFill>
                  <a:schemeClr val="tx1"/>
                </a:solidFill>
                <a:latin typeface="+mn-lt"/>
                <a:ea typeface="+mn-ea"/>
                <a:cs typeface="+mn-cs"/>
              </a:rPr>
              <a:t>Bu hallerde ortaya çıkan yaptırım, tazminattır. Dava hakkına sahip olan şirkettir. Doğrudan zarar gören ortakların ve şirket alacaklılarının da dava açma imkanı bulunmaktadır (md. 553, f. 1). Şirketin zararı ortaya çıkan hallerde, şirket yanında ortaklardan birinin de tazminat şirkete verilmek üzere dava açmasına izin verilmektedir (TTK md. 555, f. 1).</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Anonim Şirketin Kuruluşundan Doğan Sorumluluk</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Yetkili mahkeme şirketin merkezinin bulunduğu yerdeki ticaret mahkemesidir. </a:t>
            </a:r>
          </a:p>
          <a:p>
            <a:r>
              <a:rPr lang="tr-TR" sz="3200" kern="1200" dirty="0" smtClean="0">
                <a:solidFill>
                  <a:schemeClr val="tx1"/>
                </a:solidFill>
                <a:latin typeface="+mn-lt"/>
                <a:ea typeface="+mn-ea"/>
                <a:cs typeface="+mn-cs"/>
              </a:rPr>
              <a:t>Sorumlu olanlara karşı tazminat isteme hakkı, davacının zararı ve sorumluyu öğrendiği tarihten itibaren iki ve her hâlde zararı doğuran fiilin meydana geldiği günden itibaren beş yıl geçmekle zamanaşımına uğrar. </a:t>
            </a:r>
          </a:p>
          <a:p>
            <a:r>
              <a:rPr lang="tr-TR" sz="3200" kern="1200" dirty="0" smtClean="0">
                <a:solidFill>
                  <a:schemeClr val="tx1"/>
                </a:solidFill>
                <a:latin typeface="+mn-lt"/>
                <a:ea typeface="+mn-ea"/>
                <a:cs typeface="+mn-cs"/>
              </a:rPr>
              <a:t>Şu kadar ki, bu fiil cezayı gerektirip, Türk Ceza Kanununa göre daha uzun dava zamanaşımına tabi bulunuyorsa, tazminat davasına da bu zamanaşımı uygulanır (TTK md. 560, f. 1). </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Unsuruna İlişkin İlkeler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Ekonomik anlamda sermaye şirketin kullandığı iç kaynakları ifade eder. Hukuki anlamda sermaye, şirket malvarlığından tamamen farklıdır. Malvarlığı, şirketin tüzel kişi sıfatıyla belirli bir anda sahip olduğu mevcut, hak, alacak, borç ve yedekleri anlatır. Esas sermayeden farklı olarak sabit değil, değer ve içerik yön­lerinden şirketin faaliyetleriyle bağlantılı olarak değişiklikler gös­teren bir kavramdır. </a:t>
            </a:r>
          </a:p>
          <a:p>
            <a:r>
              <a:rPr lang="tr-TR" sz="3200" kern="1200" dirty="0" smtClean="0">
                <a:solidFill>
                  <a:schemeClr val="tx1"/>
                </a:solidFill>
                <a:latin typeface="+mn-lt"/>
                <a:ea typeface="+mn-ea"/>
                <a:cs typeface="+mn-cs"/>
              </a:rPr>
              <a:t>Sermaye kuruluşta kurucuların getirdiği değerler toplamıdır. Sermaye ile şirket malvarlığının arasındaki ilişki, sermayenin bilançoda şirket malvarlığının karşısında yer alan itibari bir rakam oluşturmasıdır. </a:t>
            </a:r>
          </a:p>
          <a:p>
            <a:r>
              <a:rPr lang="tr-TR" sz="3200" kern="1200" dirty="0" smtClean="0">
                <a:solidFill>
                  <a:schemeClr val="tx1"/>
                </a:solidFill>
                <a:latin typeface="+mn-lt"/>
                <a:ea typeface="+mn-ea"/>
                <a:cs typeface="+mn-cs"/>
              </a:rPr>
              <a:t>Sermayesinin Türk Lirası olarak ana sözleşmede bulunması gerekir. Kurucu para getirmeyi taahhüt etmişse herhangi bir sorun bulunmamaktadır. Ayni sermaye taahhüt edildiğinde, bunun değerinin nakitle ifade edilmesi zorunluluğu, bu değerlere Türk Lirası olarak kıymet biçilmesini zorunlu kılar.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Unsuruna İlişkin İlkeler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Nakitle belirlenen sermaye­nin en az elli bin Türk Lirası olması gerekmektedir. Kayıtlı sermaye sistemini benimsemiş olan halka açık olmayan anonim şirketlerin sermayesinin ise en az yüz bin TL olması aranmaktadır (TTK md. 332, f. 1). </a:t>
            </a:r>
          </a:p>
          <a:p>
            <a:r>
              <a:rPr lang="tr-TR" sz="3200" kern="1200" dirty="0" smtClean="0">
                <a:solidFill>
                  <a:schemeClr val="tx1"/>
                </a:solidFill>
                <a:latin typeface="+mn-lt"/>
                <a:ea typeface="+mn-ea"/>
                <a:cs typeface="+mn-cs"/>
              </a:rPr>
              <a:t>Esas sermayenin, şirketin kuruluşu sırasında tamamen taahhüt edilmiş yani kurucular tarafından üstlenilmiş olması gerekir. Üstlenilen bu miktarın en az yüzde yirmi beşi tescilden önce, gerisi de şirketin tescilini izleyen yirmi dört ay içinde ödenmelidir.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Sermaye Unsuruna İlişkin İlkeler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Esas sermaye, itibari yani nominal değerli paylara bölünmüştür. Paya kanun gereği asgari bir değer konulmuştur. Bu değer bir kuruştur. Payın bu miktarın altında belirlenmesi mümkün değildir (TTK md. 476, f. 1). </a:t>
            </a:r>
          </a:p>
          <a:p>
            <a:r>
              <a:rPr lang="tr-TR" sz="3200" kern="1200" dirty="0" smtClean="0">
                <a:solidFill>
                  <a:schemeClr val="tx1"/>
                </a:solidFill>
                <a:latin typeface="+mn-lt"/>
                <a:ea typeface="+mn-ea"/>
                <a:cs typeface="+mn-cs"/>
              </a:rPr>
              <a:t>Sermayenin bölünmesi ile ortaya çıkan pay kavramı anonim şirketler bakımından temel kavramlardan biridir ve üç ayrı anlamda kullanılmaktadır. Pay ilk olarak, esas sermayenin bir parçasıdır. Pay ikinci olarak, pay senedi (hisse senedi) anlamında kullanılır. Pay son olarak ortaklık sıfatından kaynaklanan hak ve yükümlülüklerin oluşturduğu bütün olarak tanımlanmaktadır.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Şirket Alacaklılarına Karşı Sorumluluk</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Anonim şirket alacaklıları, anonim şirkete başvurabilirler. Bunlar karşısında anonim şirket tüm malvarlığıyla sorumludur. </a:t>
            </a:r>
          </a:p>
          <a:p>
            <a:r>
              <a:rPr lang="tr-TR" sz="3200" kern="1200" smtClean="0">
                <a:solidFill>
                  <a:schemeClr val="tx1"/>
                </a:solidFill>
                <a:latin typeface="+mn-lt"/>
                <a:ea typeface="+mn-ea"/>
                <a:cs typeface="+mn-cs"/>
              </a:rPr>
              <a:t>Anonim şirkette ortaklar, şirket borçla­rından dolayı, doğrudan sorumlu olmazlar. Ortaklar şirkete karşı, getirmeyi taahhüt ettikleri sermaye miktarıyla sınırlı olmak üzere sorumludurlar. Bir ortak, şirkete karşı asli borcu olan sermaye taahhüdünü ifa etmiş ise, sınırlı sorumluluğu da sona ermiş olur; ortağın rızası dışında, bunun yeni bir sermaye taahhüdü altına sokulması mümkün değildir (TTK md. 421). </a:t>
            </a:r>
          </a:p>
          <a:p>
            <a:r>
              <a:rPr lang="tr-TR" sz="3200" kern="1200" smtClean="0">
                <a:solidFill>
                  <a:schemeClr val="tx1"/>
                </a:solidFill>
                <a:latin typeface="+mn-lt"/>
                <a:ea typeface="+mn-ea"/>
                <a:cs typeface="+mn-cs"/>
              </a:rPr>
              <a:t>Şirketten alacağını tahsil edemeyen bir şirket alacaklısı, sermaye borcunu yerine getirmemiş ortaklara başvuramaz. Sermaye koyma borcunun ifasını ancak şirketin yönetim kurulu (TTK md. 481, f. 1), şayet şirket iflas halinde ise iflas idaresi veya tasfiye halinde tasfiye memurları isteyebilir (TTK md. 542). </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4577</Words>
  <Application>Microsoft Office PowerPoint</Application>
  <PresentationFormat>Ekran Gösterisi (4:3)</PresentationFormat>
  <Paragraphs>191</Paragraphs>
  <Slides>51</Slides>
  <Notes>0</Notes>
  <HiddenSlides>0</HiddenSlides>
  <MMClips>0</MMClips>
  <ScaleCrop>false</ScaleCrop>
  <HeadingPairs>
    <vt:vector size="4" baseType="variant">
      <vt:variant>
        <vt:lpstr>Tema</vt:lpstr>
      </vt:variant>
      <vt:variant>
        <vt:i4>1</vt:i4>
      </vt:variant>
      <vt:variant>
        <vt:lpstr>Slayt Başlıkları</vt:lpstr>
      </vt:variant>
      <vt:variant>
        <vt:i4>51</vt:i4>
      </vt:variant>
    </vt:vector>
  </HeadingPairs>
  <TitlesOfParts>
    <vt:vector size="52" baseType="lpstr">
      <vt:lpstr>Ofis Teması</vt:lpstr>
      <vt:lpstr>TİCARET HUKUKU BİLGİSİ  </vt:lpstr>
      <vt:lpstr>Tanım</vt:lpstr>
      <vt:lpstr>Özellikleri</vt:lpstr>
      <vt:lpstr> Unvan</vt:lpstr>
      <vt:lpstr> Sermaye Unsuru</vt:lpstr>
      <vt:lpstr>Sermaye Unsuruna İlişkin İlkeler</vt:lpstr>
      <vt:lpstr>Sermaye Unsuruna İlişkin İlkeler</vt:lpstr>
      <vt:lpstr>Sermaye Unsuruna İlişkin İlkeler</vt:lpstr>
      <vt:lpstr>Şirket Alacaklılarına Karşı Sorumluluk</vt:lpstr>
      <vt:lpstr>Sermayenin Korunması İlkesi</vt:lpstr>
      <vt:lpstr>Sermayenin Korunması İlkesi</vt:lpstr>
      <vt:lpstr>Sermayenin Korunması İlkesi</vt:lpstr>
      <vt:lpstr>Sermayenin Korunması İlkesi</vt:lpstr>
      <vt:lpstr>Konu</vt:lpstr>
      <vt:lpstr>Tüzel Kişilik</vt:lpstr>
      <vt:lpstr>Özel Kanunla Düzenlenmiş Anonim Şirketler </vt:lpstr>
      <vt:lpstr> Faaliyet Alanlarına İlişkin Özel Düzenlemeler Bulunan Anonim Şirketler</vt:lpstr>
      <vt:lpstr>KİT’ler</vt:lpstr>
      <vt:lpstr> Halka Açık Olup Olmama Açısından</vt:lpstr>
      <vt:lpstr> Halka Açık Olup Olmama Açısından</vt:lpstr>
      <vt:lpstr>Sabit Sermayeli ve Kayıtlı Sermayeli Olmaları Açısından </vt:lpstr>
      <vt:lpstr>Sabit Sermayeli ve Kayıtlı Sermayeli Olmaları Açısından </vt:lpstr>
      <vt:lpstr>Başka Şirketlerle Bağlantı Açısından</vt:lpstr>
      <vt:lpstr> Özellikleri</vt:lpstr>
      <vt:lpstr> Çoğunluk İlkesine Göre Yönetim</vt:lpstr>
      <vt:lpstr>Devlet Kontrolü</vt:lpstr>
      <vt:lpstr>Kamuyu Aydınlatma</vt:lpstr>
      <vt:lpstr>Yabancı Malvarlığının Yönetimi</vt:lpstr>
      <vt:lpstr> Eşit İşlem İlkesi</vt:lpstr>
      <vt:lpstr> Kuruluş</vt:lpstr>
      <vt:lpstr> Kuruluş Türleri</vt:lpstr>
      <vt:lpstr> Kurucuların Nitelikleri</vt:lpstr>
      <vt:lpstr> Kurucuların Nitelikleri</vt:lpstr>
      <vt:lpstr> Kuruluş Belgeleri </vt:lpstr>
      <vt:lpstr> Esas Sözleşme </vt:lpstr>
      <vt:lpstr> Esas Sözleşme </vt:lpstr>
      <vt:lpstr> Esas Sözleşme </vt:lpstr>
      <vt:lpstr> Esas Sözleşme (Emredici Hüküm İlkesi)</vt:lpstr>
      <vt:lpstr> Noter Onayı (Ön Şirketin Oluşması)</vt:lpstr>
      <vt:lpstr>Ön Şirketin Özellikleri :</vt:lpstr>
      <vt:lpstr>Kurucular Beyanı</vt:lpstr>
      <vt:lpstr>Pay Bedelinin Kısmen veya Tamamen Ödenmesi</vt:lpstr>
      <vt:lpstr>Gerekiyorsa Gümrük ve Ticaret Bakanlığından İzin Alınması</vt:lpstr>
      <vt:lpstr> Ticaret Siciline Tescil ve TTSG’ de İlan</vt:lpstr>
      <vt:lpstr>Kuruluşta Halka Arz Taahhüdü İle Halka Açılma</vt:lpstr>
      <vt:lpstr> Kuruluş İşlemlerindeki Eksiklikler ve Sonuçları</vt:lpstr>
      <vt:lpstr> Şirketin Kanuna Aykırı Kuruluşu Nedeniyle Feshi</vt:lpstr>
      <vt:lpstr> Kanuna Karşı Hile (Kuruluştan Sonra Devralma) </vt:lpstr>
      <vt:lpstr> Kanuna Karşı Hile (Kuruluştan Sonra Devralma) </vt:lpstr>
      <vt:lpstr> Anonim Şirketin Kuruluşundan Doğan Sorumluluk</vt:lpstr>
      <vt:lpstr> Anonim Şirketin Kuruluşundan Doğan Sorumluluk</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13</cp:revision>
  <dcterms:created xsi:type="dcterms:W3CDTF">2013-02-19T09:35:55Z</dcterms:created>
  <dcterms:modified xsi:type="dcterms:W3CDTF">2013-02-19T11:13:59Z</dcterms:modified>
</cp:coreProperties>
</file>